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4" r:id="rId29"/>
    <p:sldId id="285" r:id="rId30"/>
    <p:sldId id="286" r:id="rId31"/>
    <p:sldId id="288" r:id="rId32"/>
    <p:sldId id="289" r:id="rId33"/>
    <p:sldId id="290" r:id="rId34"/>
    <p:sldId id="291" r:id="rId35"/>
    <p:sldId id="274" r:id="rId36"/>
    <p:sldId id="292" r:id="rId37"/>
    <p:sldId id="293" r:id="rId38"/>
  </p:sldIdLst>
  <p:sldSz cx="9144000" cy="5143500" type="screen16x9"/>
  <p:notesSz cx="6858000" cy="9144000"/>
  <p:embeddedFontLst>
    <p:embeddedFont>
      <p:font typeface="Rockwell" panose="02060603020205020403" pitchFamily="18" charset="0"/>
      <p:regular r:id="rId40"/>
      <p:bold r:id="rId41"/>
      <p:italic r:id="rId42"/>
      <p:boldItalic r:id="rId43"/>
    </p:embeddedFont>
    <p:embeddedFont>
      <p:font typeface="Bookman Old Style" panose="02050604050505020204" pitchFamily="18" charset="0"/>
      <p:regular r:id="rId44"/>
      <p:bold r:id="rId45"/>
      <p:italic r:id="rId46"/>
      <p:boldItalic r:id="rId47"/>
    </p:embeddedFont>
    <p:embeddedFont>
      <p:font typeface="Teko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0160711-0DAD-423C-8D9D-503C94F8028F}">
  <a:tblStyle styleId="{D0160711-0DAD-423C-8D9D-503C94F80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051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  <a:defRPr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568603" y="569161"/>
            <a:ext cx="2441517" cy="3662279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345" y="2228850"/>
            <a:ext cx="4451213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685355" y="465991"/>
            <a:ext cx="7775673" cy="2534801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74499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347" y="3153615"/>
            <a:ext cx="7765321" cy="11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290484" y="2707524"/>
            <a:ext cx="6564224" cy="32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685345" y="3153616"/>
            <a:ext cx="7765322" cy="118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346" y="3487917"/>
            <a:ext cx="7765322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85346" y="2183718"/>
            <a:ext cx="2474217" cy="215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"/>
          </p:nvPr>
        </p:nvSpPr>
        <p:spPr>
          <a:xfrm>
            <a:off x="3333658" y="1566240"/>
            <a:ext cx="2473919" cy="61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"/>
          </p:nvPr>
        </p:nvSpPr>
        <p:spPr>
          <a:xfrm>
            <a:off x="3333659" y="2183718"/>
            <a:ext cx="2474866" cy="215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5"/>
          </p:nvPr>
        </p:nvSpPr>
        <p:spPr>
          <a:xfrm>
            <a:off x="5979974" y="1566240"/>
            <a:ext cx="2468408" cy="61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6"/>
          </p:nvPr>
        </p:nvSpPr>
        <p:spPr>
          <a:xfrm>
            <a:off x="5982260" y="2183718"/>
            <a:ext cx="2468408" cy="215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idx="2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3"/>
          </p:nvPr>
        </p:nvSpPr>
        <p:spPr>
          <a:xfrm>
            <a:off x="685347" y="3579121"/>
            <a:ext cx="2474216" cy="7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4"/>
          </p:nvPr>
        </p:nvSpPr>
        <p:spPr>
          <a:xfrm>
            <a:off x="3332026" y="3146924"/>
            <a:ext cx="247423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5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6"/>
          </p:nvPr>
        </p:nvSpPr>
        <p:spPr>
          <a:xfrm>
            <a:off x="3331011" y="3579120"/>
            <a:ext cx="2475252" cy="7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7"/>
          </p:nvPr>
        </p:nvSpPr>
        <p:spPr>
          <a:xfrm>
            <a:off x="5980067" y="3146924"/>
            <a:ext cx="2467425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pic" idx="8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9"/>
          </p:nvPr>
        </p:nvSpPr>
        <p:spPr>
          <a:xfrm>
            <a:off x="5979973" y="3579121"/>
            <a:ext cx="2470694" cy="76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3182331" y="-924937"/>
            <a:ext cx="2771352" cy="776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 rot="5400000">
            <a:off x="5554071" y="1446804"/>
            <a:ext cx="3886201" cy="19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614260" y="-471714"/>
            <a:ext cx="3886201" cy="574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984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9845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346" y="1566240"/>
            <a:ext cx="3829503" cy="27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30052" y="1566240"/>
            <a:ext cx="3820616" cy="27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85346" y="2184174"/>
            <a:ext cx="3830406" cy="215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801502" y="1566240"/>
            <a:ext cx="364916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184174"/>
            <a:ext cx="3821518" cy="215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08548" y="457200"/>
            <a:ext cx="464211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87921" y="2228850"/>
            <a:ext cx="2949178" cy="21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189562/daily-engagement-of-the-us-poppulation-in-sports-and-exercis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37.png"/><Relationship Id="rId4" Type="http://schemas.openxmlformats.org/officeDocument/2006/relationships/audio" Target="../media/media3.wav"/><Relationship Id="rId9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ologist.eu/the-sports-revolutio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2308914" y="3245644"/>
            <a:ext cx="4526169" cy="51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ISSA MOUAWAD &amp; VIKTORIYA BODNAR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0" y="0"/>
            <a:ext cx="9144000" cy="2202180"/>
          </a:xfrm>
          <a:prstGeom prst="rect">
            <a:avLst/>
          </a:prstGeom>
          <a:solidFill>
            <a:srgbClr val="0B2228">
              <a:alpha val="8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196449" y="786884"/>
            <a:ext cx="6751097" cy="75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Bookman Old Style"/>
              <a:buNone/>
            </a:pPr>
            <a:r>
              <a:rPr lang="en-GB" sz="5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GR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OW</a:t>
            </a:r>
            <a:b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874339" y="2838212"/>
            <a:ext cx="13953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HCI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371572" y="1391126"/>
            <a:ext cx="2456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Feel More, Row More!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118988" y="4851560"/>
            <a:ext cx="90601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UniGe 2018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0" y="0"/>
            <a:ext cx="9144000" cy="127254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3187"/>
          <a:stretch/>
        </p:blipFill>
        <p:spPr>
          <a:xfrm>
            <a:off x="491586" y="717993"/>
            <a:ext cx="944962" cy="91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0403" y="1763158"/>
            <a:ext cx="4212222" cy="23447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110363" y="297647"/>
            <a:ext cx="6880080" cy="78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MARKET ANALYSIS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66540" y="1692886"/>
            <a:ext cx="3938760" cy="332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1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Rowing in Motion 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1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iOS, Android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able to track and log acceleration, speed, and stroke-rate. 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measurements from the mobile sensors(accelerometer, GPS)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provides support for acceleration sonification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provides interfaces for rowers and coaches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54760" y="9565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OUR IDEA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4363" y="727022"/>
            <a:ext cx="3392385" cy="208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363" y="3043003"/>
            <a:ext cx="3392385" cy="185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249" y="727023"/>
            <a:ext cx="3132768" cy="208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7772400" y="0"/>
            <a:ext cx="1371600" cy="5143500"/>
          </a:xfrm>
          <a:prstGeom prst="rect">
            <a:avLst/>
          </a:prstGeom>
          <a:solidFill>
            <a:srgbClr val="0B2228">
              <a:alpha val="8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6">
            <a:alphaModFix/>
          </a:blip>
          <a:srcRect r="25828"/>
          <a:stretch/>
        </p:blipFill>
        <p:spPr>
          <a:xfrm>
            <a:off x="343037" y="3043003"/>
            <a:ext cx="3159193" cy="182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34708" y="338107"/>
            <a:ext cx="2969911" cy="70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OUR GOALS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184119" y="2153251"/>
            <a:ext cx="3453560" cy="157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Multimodality with Auditory and Haptic Feedbacks</a:t>
            </a: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234708" y="1367932"/>
            <a:ext cx="3951883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Support different kinds of rowing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Build beginner friendly interface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Improve quality of muscular 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Enhance Correct breathing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Performance measurement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Team synchronization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123663" y="338107"/>
            <a:ext cx="37834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5123663" y="906756"/>
            <a:ext cx="4027894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Neuroscience research→ strong physiological connection between the auditory and motor system across a variety of cortical, subcortical, and spinal levels.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796400" y="0"/>
            <a:ext cx="434760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5104708" y="132532"/>
            <a:ext cx="29700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USER ANALYSIS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5104701" y="1052425"/>
            <a:ext cx="35100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Beginners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Correct movements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Consistent breathing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Arms synchronization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Experts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Performance improvement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Team synchronization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0"/>
            <a:ext cx="516450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0" y="156550"/>
            <a:ext cx="49377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USER ANALYSIS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Personas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234708" y="1367932"/>
            <a:ext cx="39519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4875" y="558975"/>
            <a:ext cx="2196300" cy="27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297833" y="1129232"/>
            <a:ext cx="39519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beginner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rowing as a hobby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Goals: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Rowing correctly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Easy-to-use solution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Improved balance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Teamwork rowing made easier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Frustrations: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Difficulty to maintain balance with large stroke-per-minute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Oar control 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124875" y="3544575"/>
            <a:ext cx="24747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Paola:22 yrs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0" y="0"/>
            <a:ext cx="516450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0" y="146500"/>
            <a:ext cx="4937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USER ANALYSIS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Personas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234708" y="1367932"/>
            <a:ext cx="39519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297383" y="1094382"/>
            <a:ext cx="39519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expert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Competitive rowing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Goals: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Improved performance 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Optimized team synchronization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In-depth analysis of session performance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Frustrations: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Unavailability of a simple-to-use solution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027250" y="3648675"/>
            <a:ext cx="24747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Steven :26 yrs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300" y="504575"/>
            <a:ext cx="1728300" cy="30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93120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0" y="104875"/>
            <a:ext cx="8764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TASK ANALYSIS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Facilitate &amp; Improve Rowing Experience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2145750" y="1025875"/>
            <a:ext cx="12306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Effectively Teach Beginners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4054725" y="1025875"/>
            <a:ext cx="13359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Efficiently Support Experts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5963700" y="1025875"/>
            <a:ext cx="151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Improve 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Team Synchronization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172000" y="2235025"/>
            <a:ext cx="14832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Correct and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Quality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Movements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4025850" y="2235025"/>
            <a:ext cx="14832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Boosting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Performance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5979600" y="2235025"/>
            <a:ext cx="14832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Member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Coordination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3981075" y="3444175"/>
            <a:ext cx="14832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Measurements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Recording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2145750" y="3307425"/>
            <a:ext cx="1683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Monitoring of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- Muscular Activity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- Oar Trajectory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B2228"/>
                </a:solidFill>
                <a:latin typeface="Rockwell"/>
                <a:ea typeface="Rockwell"/>
                <a:cs typeface="Rockwell"/>
                <a:sym typeface="Rockwell"/>
              </a:rPr>
              <a:t>- Breathing</a:t>
            </a: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B222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284" name="Shape 284"/>
          <p:cNvCxnSpPr/>
          <p:nvPr/>
        </p:nvCxnSpPr>
        <p:spPr>
          <a:xfrm flipH="1">
            <a:off x="2751900" y="1795150"/>
            <a:ext cx="18300" cy="53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Shape 285"/>
          <p:cNvCxnSpPr/>
          <p:nvPr/>
        </p:nvCxnSpPr>
        <p:spPr>
          <a:xfrm flipH="1">
            <a:off x="2733575" y="3013875"/>
            <a:ext cx="1200" cy="43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6" name="Shape 286"/>
          <p:cNvCxnSpPr/>
          <p:nvPr/>
        </p:nvCxnSpPr>
        <p:spPr>
          <a:xfrm flipH="1">
            <a:off x="4519050" y="1795150"/>
            <a:ext cx="18300" cy="53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7" name="Shape 287"/>
          <p:cNvCxnSpPr/>
          <p:nvPr/>
        </p:nvCxnSpPr>
        <p:spPr>
          <a:xfrm flipH="1">
            <a:off x="4519050" y="2962125"/>
            <a:ext cx="18300" cy="53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8" name="Shape 288"/>
          <p:cNvCxnSpPr/>
          <p:nvPr/>
        </p:nvCxnSpPr>
        <p:spPr>
          <a:xfrm flipH="1">
            <a:off x="6464425" y="1795150"/>
            <a:ext cx="18300" cy="53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8375"/>
            <a:ext cx="5556999" cy="41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5438025" y="0"/>
            <a:ext cx="3705900" cy="5143500"/>
          </a:xfrm>
          <a:prstGeom prst="rect">
            <a:avLst/>
          </a:prstGeom>
          <a:solidFill>
            <a:srgbClr val="0B2228">
              <a:alpha val="8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879800" y="3948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5557000" y="65050"/>
            <a:ext cx="3564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DOMAIN ANALYSIS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669425" y="1163250"/>
            <a:ext cx="34746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7B7B7"/>
                </a:solidFill>
                <a:latin typeface="Rockwell"/>
                <a:ea typeface="Rockwell"/>
                <a:cs typeface="Rockwell"/>
                <a:sym typeface="Rockwell"/>
              </a:rPr>
              <a:t>People: Beginner, Expert</a:t>
            </a:r>
            <a:endParaRPr sz="1500" b="0" i="0" u="none" strike="noStrike" cap="none">
              <a:solidFill>
                <a:srgbClr val="B7B7B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7B7B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7B7B7"/>
                </a:solidFill>
                <a:latin typeface="Rockwell"/>
                <a:ea typeface="Rockwell"/>
                <a:cs typeface="Rockwell"/>
                <a:sym typeface="Rockwell"/>
              </a:rPr>
              <a:t>Physical objects: Boat, Sensors, Haptic Devices, Audio Device</a:t>
            </a:r>
            <a:endParaRPr sz="1500" b="0" i="0" u="none" strike="noStrike" cap="none">
              <a:solidFill>
                <a:srgbClr val="B7B7B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7B7B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B7B7B7"/>
                </a:solidFill>
                <a:latin typeface="Rockwell"/>
                <a:ea typeface="Rockwell"/>
                <a:cs typeface="Rockwell"/>
                <a:sym typeface="Rockwell"/>
              </a:rPr>
              <a:t>Informational objects: Measurements, Data Analysis Core, Cloud storage, Auditory and Haptic Feedbacks.</a:t>
            </a:r>
            <a:endParaRPr sz="1500" b="0" i="0" u="none" strike="noStrike" cap="none">
              <a:solidFill>
                <a:srgbClr val="B7B7B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-25"/>
            <a:ext cx="4508100" cy="5143500"/>
          </a:xfrm>
          <a:prstGeom prst="rect">
            <a:avLst/>
          </a:prstGeom>
          <a:solidFill>
            <a:srgbClr val="943C15">
              <a:alpha val="5921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508125" y="-25"/>
            <a:ext cx="4635900" cy="5143500"/>
          </a:xfrm>
          <a:prstGeom prst="rect">
            <a:avLst/>
          </a:prstGeom>
          <a:solidFill>
            <a:srgbClr val="EFEFEF">
              <a:alpha val="6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0" y="0"/>
            <a:ext cx="9144000" cy="93120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0" y="114975"/>
            <a:ext cx="43053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REQUIREMENTS</a:t>
            </a:r>
            <a:endParaRPr sz="25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31700" y="1143050"/>
            <a:ext cx="42447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Functional:</a:t>
            </a:r>
            <a:endParaRPr sz="1500" b="1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Mobile interface for on-site interaction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Web-based interface for further analysis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Two operation modes: beginner, expert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Necessary gadgets for body, boat and oar metrics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On-the-fly data analysis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Real time feedback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Auditory for movement quality and correctness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F3F3F3"/>
                </a:solidFill>
                <a:latin typeface="Rockwell"/>
                <a:ea typeface="Rockwell"/>
                <a:cs typeface="Rockwell"/>
                <a:sym typeface="Rockwell"/>
              </a:rPr>
              <a:t>Tactile for synchronization</a:t>
            </a: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Rockwell"/>
              <a:buNone/>
            </a:pPr>
            <a:endParaRPr sz="1500" b="0" i="0" u="none" strike="noStrike" cap="none">
              <a:solidFill>
                <a:srgbClr val="F3F3F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703725" y="1143050"/>
            <a:ext cx="42447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Non functional :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Minimal and intuitive design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Suitable for high lighting conditions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Gadgets with minimum set-up hassle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Sensors and Feedback devices that do not impede the rower experience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High throughput of uploading data to Cloud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ckwell"/>
              <a:buChar char="●"/>
            </a:pPr>
            <a:r>
              <a:rPr lang="en-GB" sz="15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Synchronized and reliable storage </a:t>
            </a:r>
            <a:endParaRPr sz="1500" b="1" i="0" u="none" strike="noStrike" cap="non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0B2228">
              <a:alpha val="509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0075" y="100"/>
            <a:ext cx="4578600" cy="5143500"/>
          </a:xfrm>
          <a:prstGeom prst="rect">
            <a:avLst/>
          </a:prstGeom>
          <a:solidFill>
            <a:srgbClr val="0B2228">
              <a:alpha val="6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331075" y="770500"/>
            <a:ext cx="4084200" cy="3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SmartWatch - setting the session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3D motion sensors - measurements collection and further 3D reconstruction of the body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Vibration motors - haptic feedback of body motions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Bluetooth earphones -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Single rower -  auditory feedback of hands synchronization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○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Team -  auditory feedback of team synchronization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675" y="100"/>
            <a:ext cx="45553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0" y="276757"/>
            <a:ext cx="46398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SPORTS IN OUR LIFE 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0" y="1276059"/>
            <a:ext cx="2537460" cy="31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Physical benefits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Health improvement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Building character value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Socializing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960" y="1276059"/>
            <a:ext cx="4770120" cy="313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7772400" y="0"/>
            <a:ext cx="1371600" cy="5143500"/>
          </a:xfrm>
          <a:prstGeom prst="rect">
            <a:avLst/>
          </a:prstGeom>
          <a:solidFill>
            <a:srgbClr val="0B2228">
              <a:alpha val="8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2682744" y="4414554"/>
            <a:ext cx="508965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sng" strike="noStrike" cap="none">
                <a:solidFill>
                  <a:schemeClr val="hlink"/>
                </a:solidFill>
                <a:latin typeface="Teko"/>
                <a:ea typeface="Teko"/>
                <a:cs typeface="Teko"/>
                <a:sym typeface="Teko"/>
                <a:hlinkClick r:id="rId4"/>
              </a:rPr>
              <a:t>https://www.statista.com/statistics/189562/daily-engagement-of-the-us-poppulation-in-sports-and-exercise/</a:t>
            </a:r>
            <a:endParaRPr sz="1050" b="0" i="0" u="sng" strike="noStrike" cap="none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900" y="844076"/>
            <a:ext cx="1970000" cy="317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l="27488" t="6722" r="24554" b="2672"/>
          <a:stretch/>
        </p:blipFill>
        <p:spPr>
          <a:xfrm>
            <a:off x="0" y="821550"/>
            <a:ext cx="1856573" cy="303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l="24559" t="7676" r="23616" b="3575"/>
          <a:stretch/>
        </p:blipFill>
        <p:spPr>
          <a:xfrm>
            <a:off x="3423799" y="873662"/>
            <a:ext cx="1970012" cy="303101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Smartwatch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6">
            <a:alphaModFix/>
          </a:blip>
          <a:srcRect l="24675" t="6872" r="24675" b="3062"/>
          <a:stretch/>
        </p:blipFill>
        <p:spPr>
          <a:xfrm>
            <a:off x="1734251" y="2038808"/>
            <a:ext cx="1969998" cy="30310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Shape 339"/>
          <p:cNvCxnSpPr>
            <a:stCxn id="340" idx="3"/>
          </p:cNvCxnSpPr>
          <p:nvPr/>
        </p:nvCxnSpPr>
        <p:spPr>
          <a:xfrm>
            <a:off x="1529375" y="2181175"/>
            <a:ext cx="467400" cy="5055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Shape 341"/>
          <p:cNvCxnSpPr/>
          <p:nvPr/>
        </p:nvCxnSpPr>
        <p:spPr>
          <a:xfrm>
            <a:off x="1327433" y="2326413"/>
            <a:ext cx="659400" cy="18528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Shape 340"/>
          <p:cNvSpPr/>
          <p:nvPr/>
        </p:nvSpPr>
        <p:spPr>
          <a:xfrm>
            <a:off x="252275" y="2041225"/>
            <a:ext cx="1277100" cy="279900"/>
          </a:xfrm>
          <a:prstGeom prst="frame">
            <a:avLst>
              <a:gd name="adj1" fmla="val 12500"/>
            </a:avLst>
          </a:prstGeom>
          <a:solidFill>
            <a:srgbClr val="66666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 flipH="1">
            <a:off x="3215882" y="1456300"/>
            <a:ext cx="515700" cy="18018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Shape 343"/>
          <p:cNvCxnSpPr/>
          <p:nvPr/>
        </p:nvCxnSpPr>
        <p:spPr>
          <a:xfrm rot="10800000" flipH="1">
            <a:off x="3215863" y="3211005"/>
            <a:ext cx="1877100" cy="3270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Shape 344"/>
          <p:cNvSpPr/>
          <p:nvPr/>
        </p:nvSpPr>
        <p:spPr>
          <a:xfrm>
            <a:off x="2127475" y="3258100"/>
            <a:ext cx="1088400" cy="279900"/>
          </a:xfrm>
          <a:prstGeom prst="frame">
            <a:avLst>
              <a:gd name="adj1" fmla="val 12500"/>
            </a:avLst>
          </a:prstGeom>
          <a:solidFill>
            <a:srgbClr val="666666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7">
            <a:alphaModFix/>
          </a:blip>
          <a:srcRect l="26045" t="6444" r="23063" b="3050"/>
          <a:stretch/>
        </p:blipFill>
        <p:spPr>
          <a:xfrm>
            <a:off x="5247700" y="2038819"/>
            <a:ext cx="1969998" cy="303104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6820825" y="2084315"/>
            <a:ext cx="422700" cy="5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l="24966" t="5576" r="23975" b="2401"/>
          <a:stretch/>
        </p:blipFill>
        <p:spPr>
          <a:xfrm>
            <a:off x="3423300" y="1436150"/>
            <a:ext cx="2297398" cy="331802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Smartwatch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962328" y="3393683"/>
            <a:ext cx="1219500" cy="360300"/>
          </a:xfrm>
          <a:prstGeom prst="frame">
            <a:avLst>
              <a:gd name="adj1" fmla="val 12500"/>
            </a:avLst>
          </a:prstGeom>
          <a:solidFill>
            <a:srgbClr val="99999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l="25136" t="6112" r="23803"/>
          <a:stretch/>
        </p:blipFill>
        <p:spPr>
          <a:xfrm>
            <a:off x="5961618" y="1436163"/>
            <a:ext cx="2297384" cy="3318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Shape 356"/>
          <p:cNvCxnSpPr/>
          <p:nvPr/>
        </p:nvCxnSpPr>
        <p:spPr>
          <a:xfrm rot="10800000" flipH="1">
            <a:off x="5107370" y="2189968"/>
            <a:ext cx="1081800" cy="12516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Shape 357"/>
          <p:cNvCxnSpPr/>
          <p:nvPr/>
        </p:nvCxnSpPr>
        <p:spPr>
          <a:xfrm>
            <a:off x="5049704" y="3753784"/>
            <a:ext cx="1197300" cy="1125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8" name="Shape 358"/>
          <p:cNvPicPr preferRelativeResize="0"/>
          <p:nvPr/>
        </p:nvPicPr>
        <p:blipFill rotWithShape="1">
          <a:blip r:embed="rId5">
            <a:alphaModFix/>
          </a:blip>
          <a:srcRect l="25417" t="6331" r="23469"/>
          <a:stretch/>
        </p:blipFill>
        <p:spPr>
          <a:xfrm>
            <a:off x="885000" y="1436177"/>
            <a:ext cx="2297384" cy="331802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1329774" y="3146393"/>
            <a:ext cx="1407900" cy="360300"/>
          </a:xfrm>
          <a:prstGeom prst="frame">
            <a:avLst>
              <a:gd name="adj1" fmla="val 12500"/>
            </a:avLst>
          </a:prstGeom>
          <a:solidFill>
            <a:srgbClr val="99999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Shape 360"/>
          <p:cNvCxnSpPr/>
          <p:nvPr/>
        </p:nvCxnSpPr>
        <p:spPr>
          <a:xfrm rot="10800000" flipH="1">
            <a:off x="2677137" y="2189729"/>
            <a:ext cx="1076100" cy="1041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Shape 361"/>
          <p:cNvCxnSpPr/>
          <p:nvPr/>
        </p:nvCxnSpPr>
        <p:spPr>
          <a:xfrm>
            <a:off x="2677137" y="3506494"/>
            <a:ext cx="1065300" cy="3936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4377025" y="0"/>
            <a:ext cx="4790100" cy="5143500"/>
          </a:xfrm>
          <a:prstGeom prst="rect">
            <a:avLst/>
          </a:prstGeom>
          <a:solidFill>
            <a:srgbClr val="0B2228">
              <a:alpha val="7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77025" y="0"/>
            <a:ext cx="44850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Auditory Feedback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4732925" y="1163825"/>
            <a:ext cx="44850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Used for synchronization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Environment sounds are masked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Played continuously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For single rower: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Rower’s motion as a feedback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Hand </a:t>
            </a:r>
            <a:r>
              <a:rPr lang="en-GB" sz="1500" b="0" i="0" u="none" strike="noStrike" cap="none" dirty="0" err="1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mis</a:t>
            </a: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-synchronization detection using directional sound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In Teams: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Leader’s motion as a feedback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A guidance to follow for other rowers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auditory feedback">
            <a:hlinkClick r:id="" action="ppaction://media"/>
            <a:extLst>
              <a:ext uri="{FF2B5EF4-FFF2-40B4-BE49-F238E27FC236}">
                <a16:creationId xmlns:a16="http://schemas.microsoft.com/office/drawing/2014/main" id="{4F84D583-3A1E-4C72-BA33-47C07CF46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8393" y="413321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10075" y="100"/>
            <a:ext cx="5274600" cy="5143500"/>
          </a:xfrm>
          <a:prstGeom prst="rect">
            <a:avLst/>
          </a:prstGeom>
          <a:solidFill>
            <a:srgbClr val="0B2228">
              <a:alpha val="6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10075" y="100"/>
            <a:ext cx="9144000" cy="5143500"/>
          </a:xfrm>
          <a:prstGeom prst="rect">
            <a:avLst/>
          </a:prstGeom>
          <a:solidFill>
            <a:srgbClr val="0B2228">
              <a:alpha val="7450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Haptic Feedback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73125" y="1239050"/>
            <a:ext cx="49116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Used for movements correction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Feedback of deviations in upper body movements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Given when the rower moves incorrectly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Amplitude encoded in vibration intensity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Direction encoded using the specific vibrotactile point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  (e.g. elbow point -&gt; arms too close to the bod</a:t>
            </a: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y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           wrist upper/lower point -&gt; the oar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above/below the ideal trajectory</a:t>
            </a: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)</a:t>
            </a: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BEGINNER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Web-based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0B2228">
              <a:alpha val="509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0075" y="100"/>
            <a:ext cx="3075600" cy="5143500"/>
          </a:xfrm>
          <a:prstGeom prst="rect">
            <a:avLst/>
          </a:prstGeom>
          <a:solidFill>
            <a:srgbClr val="0B2228">
              <a:alpha val="615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331075" y="770500"/>
            <a:ext cx="2795400" cy="4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 dirty="0" err="1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SmartWatch</a:t>
            </a: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- setting the session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9-Axis sensor</a:t>
            </a: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- </a:t>
            </a: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accurate </a:t>
            </a: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boat measurements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Smart Oars </a:t>
            </a:r>
            <a:r>
              <a:rPr lang="en-GB" sz="1500" b="0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- </a:t>
            </a: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stroke recording</a:t>
            </a: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US" sz="1500" b="0" i="0" u="none" strike="noStrike" cap="none" dirty="0" smtClean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Boat mounted speakers.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Vibration motors - water enter synchronization feedback &amp; push starting </a:t>
            </a:r>
            <a:r>
              <a:rPr lang="en-GB" sz="1500" dirty="0" smtClean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point[5]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8108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2</a:t>
            </a: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/>
              <a:t>EXPERT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5" y="100"/>
            <a:ext cx="6017525" cy="5143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2</a:t>
            </a: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/>
              <a:t>EXPERT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Smartwatch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l="24557" t="6722" r="24557" b="2672"/>
          <a:stretch/>
        </p:blipFill>
        <p:spPr>
          <a:xfrm>
            <a:off x="595025" y="1526913"/>
            <a:ext cx="2221798" cy="29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 l="24677" t="6872" r="24672" b="3062"/>
          <a:stretch/>
        </p:blipFill>
        <p:spPr>
          <a:xfrm>
            <a:off x="3461101" y="1526913"/>
            <a:ext cx="2221798" cy="295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5">
            <a:alphaModFix/>
          </a:blip>
          <a:srcRect l="24559" t="7676" r="23616" b="3576"/>
          <a:stretch/>
        </p:blipFill>
        <p:spPr>
          <a:xfrm>
            <a:off x="6327175" y="1526913"/>
            <a:ext cx="2221798" cy="2954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Shape 402"/>
          <p:cNvCxnSpPr/>
          <p:nvPr/>
        </p:nvCxnSpPr>
        <p:spPr>
          <a:xfrm rot="10800000" flipH="1">
            <a:off x="2299475" y="2162100"/>
            <a:ext cx="1422000" cy="595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Shape 403"/>
          <p:cNvCxnSpPr/>
          <p:nvPr/>
        </p:nvCxnSpPr>
        <p:spPr>
          <a:xfrm>
            <a:off x="2319625" y="2989275"/>
            <a:ext cx="1452300" cy="7563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Shape 404"/>
          <p:cNvSpPr/>
          <p:nvPr/>
        </p:nvSpPr>
        <p:spPr>
          <a:xfrm>
            <a:off x="1028700" y="2716950"/>
            <a:ext cx="1324500" cy="322800"/>
          </a:xfrm>
          <a:prstGeom prst="frame">
            <a:avLst>
              <a:gd name="adj1" fmla="val 12500"/>
            </a:avLst>
          </a:prstGeom>
          <a:solidFill>
            <a:srgbClr val="99999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Shape 405"/>
          <p:cNvCxnSpPr/>
          <p:nvPr/>
        </p:nvCxnSpPr>
        <p:spPr>
          <a:xfrm rot="10800000" flipH="1">
            <a:off x="5214100" y="2131875"/>
            <a:ext cx="1452300" cy="8574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Shape 406"/>
          <p:cNvCxnSpPr/>
          <p:nvPr/>
        </p:nvCxnSpPr>
        <p:spPr>
          <a:xfrm>
            <a:off x="5219050" y="3362550"/>
            <a:ext cx="1422300" cy="3531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Shape 407"/>
          <p:cNvSpPr/>
          <p:nvPr/>
        </p:nvSpPr>
        <p:spPr>
          <a:xfrm>
            <a:off x="3887851" y="3039750"/>
            <a:ext cx="1368300" cy="322800"/>
          </a:xfrm>
          <a:prstGeom prst="frame">
            <a:avLst>
              <a:gd name="adj1" fmla="val 12500"/>
            </a:avLst>
          </a:prstGeom>
          <a:solidFill>
            <a:srgbClr val="999999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362" y="1250069"/>
            <a:ext cx="2165025" cy="349446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2</a:t>
            </a: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EXPERT</a:t>
            </a:r>
            <a:endParaRPr sz="1800"/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Smartwatch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 l="25888" t="7893" r="22552"/>
          <a:stretch/>
        </p:blipFill>
        <p:spPr>
          <a:xfrm>
            <a:off x="4702737" y="1244872"/>
            <a:ext cx="2165025" cy="350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0050"/>
            <a:ext cx="2165025" cy="349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950" y="1250050"/>
            <a:ext cx="2165050" cy="34944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6676650" y="2766613"/>
            <a:ext cx="393300" cy="39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1351425" y="2706900"/>
            <a:ext cx="524400" cy="6654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Shape 420"/>
          <p:cNvCxnSpPr/>
          <p:nvPr/>
        </p:nvCxnSpPr>
        <p:spPr>
          <a:xfrm rot="10800000" flipH="1">
            <a:off x="1946450" y="2010975"/>
            <a:ext cx="726300" cy="716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Shape 421"/>
          <p:cNvCxnSpPr/>
          <p:nvPr/>
        </p:nvCxnSpPr>
        <p:spPr>
          <a:xfrm>
            <a:off x="1835525" y="3322100"/>
            <a:ext cx="847200" cy="585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4377025" y="0"/>
            <a:ext cx="4790100" cy="5143500"/>
          </a:xfrm>
          <a:prstGeom prst="rect">
            <a:avLst/>
          </a:prstGeom>
          <a:solidFill>
            <a:srgbClr val="0B2228">
              <a:alpha val="768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4377025" y="0"/>
            <a:ext cx="44850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2</a:t>
            </a: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/>
              <a:t>EXPERT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Auditory Feedback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4732925" y="1163825"/>
            <a:ext cx="44850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Used for synchronization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Played continuously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Target stroke-per-minute</a:t>
            </a:r>
          </a:p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Amplitude modulated with boat acceleration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" name="Shape 428"/>
          <p:cNvSpPr txBox="1"/>
          <p:nvPr/>
        </p:nvSpPr>
        <p:spPr>
          <a:xfrm>
            <a:off x="4895509" y="3609502"/>
            <a:ext cx="1102193" cy="30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@20 SPM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" name="Shape 428"/>
          <p:cNvSpPr txBox="1"/>
          <p:nvPr/>
        </p:nvSpPr>
        <p:spPr>
          <a:xfrm>
            <a:off x="6036468" y="3623705"/>
            <a:ext cx="1102193" cy="30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@25 SPM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" name="Shape 428"/>
          <p:cNvSpPr txBox="1"/>
          <p:nvPr/>
        </p:nvSpPr>
        <p:spPr>
          <a:xfrm>
            <a:off x="7177427" y="3609502"/>
            <a:ext cx="1102193" cy="30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@30 SPM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" name="feedback@20sp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02923" y="3974772"/>
            <a:ext cx="487363" cy="487362"/>
          </a:xfrm>
          <a:prstGeom prst="rect">
            <a:avLst/>
          </a:prstGeom>
        </p:spPr>
      </p:pic>
      <p:pic>
        <p:nvPicPr>
          <p:cNvPr id="7" name="feedback@25sp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75843" y="3948987"/>
            <a:ext cx="487363" cy="487363"/>
          </a:xfrm>
          <a:prstGeom prst="rect">
            <a:avLst/>
          </a:prstGeom>
        </p:spPr>
      </p:pic>
      <p:pic>
        <p:nvPicPr>
          <p:cNvPr id="8" name="feedback@30sp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48763" y="3930387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10075" y="100"/>
            <a:ext cx="5274600" cy="5143500"/>
          </a:xfrm>
          <a:prstGeom prst="rect">
            <a:avLst/>
          </a:prstGeom>
          <a:solidFill>
            <a:srgbClr val="0B2228">
              <a:alpha val="615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2228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dirty="0"/>
              <a:t>2</a:t>
            </a:r>
            <a:r>
              <a:rPr lang="en-GB" sz="2500" b="1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 dirty="0"/>
              <a:t>EXPERT</a:t>
            </a:r>
            <a:endParaRPr sz="18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Haptic Feedback </a:t>
            </a:r>
            <a:endParaRPr sz="18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63900" y="1239050"/>
            <a:ext cx="48207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b="0" i="0" u="none" strike="noStrike" cap="none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Used for </a:t>
            </a: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increasing synchronization and performance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Synchronization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Wrist vibration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Performance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Perfect knee angle for starting push point</a:t>
            </a: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486156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-1" y="109590"/>
            <a:ext cx="3927423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SPORTS IN OUR LIFE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0" y="916470"/>
            <a:ext cx="4861560" cy="380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300"/>
              <a:buFont typeface="Arial"/>
              <a:buChar char="●"/>
            </a:pPr>
            <a:r>
              <a:rPr lang="en-GB" sz="1500" b="0" i="0" u="none" strike="noStrike" cap="none" dirty="0">
                <a:solidFill>
                  <a:srgbClr val="B5AD94"/>
                </a:solidFill>
                <a:latin typeface="Rockwell"/>
                <a:ea typeface="Rockwell"/>
                <a:cs typeface="Rockwell"/>
                <a:sym typeface="Rockwell"/>
              </a:rPr>
              <a:t>Precise and coherent body movements</a:t>
            </a:r>
            <a:endParaRPr sz="15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rgbClr val="B5AD9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300"/>
              <a:buFont typeface="Arial"/>
              <a:buChar char="●"/>
            </a:pPr>
            <a:r>
              <a:rPr lang="en-GB" sz="1500" b="0" i="0" u="none" strike="noStrike" cap="none" dirty="0">
                <a:solidFill>
                  <a:srgbClr val="B5AD94"/>
                </a:solidFill>
                <a:latin typeface="Rockwell"/>
                <a:ea typeface="Rockwell"/>
                <a:cs typeface="Rockwell"/>
                <a:sym typeface="Rockwell"/>
              </a:rPr>
              <a:t>Beginners’ lack of knowledge → instructor/guide needed</a:t>
            </a:r>
            <a:endParaRPr sz="15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rgbClr val="B5AD9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300"/>
              <a:buFont typeface="Arial"/>
              <a:buChar char="●"/>
            </a:pPr>
            <a:r>
              <a:rPr lang="en-GB" sz="1500" b="0" i="0" u="none" strike="noStrike" cap="none" dirty="0">
                <a:solidFill>
                  <a:srgbClr val="B5AD94"/>
                </a:solidFill>
                <a:latin typeface="Rockwell"/>
                <a:ea typeface="Rockwell"/>
                <a:cs typeface="Rockwell"/>
                <a:sym typeface="Rockwell"/>
              </a:rPr>
              <a:t>Experts’ posed goals → monitoring and coaching required</a:t>
            </a:r>
            <a:endParaRPr sz="15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rgbClr val="B5AD9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300"/>
              <a:buFont typeface="Arial"/>
              <a:buChar char="●"/>
            </a:pPr>
            <a:r>
              <a:rPr lang="en-GB" sz="1500" b="0" i="0" u="none" strike="noStrike" cap="none" dirty="0">
                <a:solidFill>
                  <a:srgbClr val="B5AD94"/>
                </a:solidFill>
                <a:latin typeface="Rockwell"/>
                <a:ea typeface="Rockwell"/>
                <a:cs typeface="Rockwell"/>
                <a:sym typeface="Rockwell"/>
              </a:rPr>
              <a:t>Track the movements &amp; give feedback</a:t>
            </a:r>
            <a:endParaRPr sz="15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460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 dirty="0">
              <a:solidFill>
                <a:srgbClr val="B5AD9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300"/>
              <a:buFont typeface="Arial"/>
              <a:buChar char="●"/>
            </a:pPr>
            <a:r>
              <a:rPr lang="en-GB" sz="1500" b="0" i="0" u="none" strike="noStrike" cap="none" dirty="0">
                <a:solidFill>
                  <a:srgbClr val="B5AD94"/>
                </a:solidFill>
                <a:latin typeface="Rockwell"/>
                <a:ea typeface="Rockwell"/>
                <a:cs typeface="Rockwell"/>
                <a:sym typeface="Rockwell"/>
              </a:rPr>
              <a:t>Exploiting visual/auditory/haptic channels</a:t>
            </a:r>
            <a:endParaRPr sz="15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10075" y="100"/>
            <a:ext cx="45786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2</a:t>
            </a:r>
            <a:r>
              <a:rPr lang="en-GB" sz="25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SCENARIO</a:t>
            </a: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-GB" sz="1800"/>
              <a:t>EXPERT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Web-based interface </a:t>
            </a: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18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0B2228">
              <a:alpha val="8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2228">
              <a:alpha val="80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2390100" y="199650"/>
            <a:ext cx="40947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EVALUATION</a:t>
            </a:r>
            <a:endParaRPr sz="25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339125" y="1165750"/>
            <a:ext cx="78606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Presentation for expert rowers in </a:t>
            </a:r>
            <a:r>
              <a:rPr lang="en-GB" sz="1500" dirty="0" err="1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Sestri</a:t>
            </a: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GB" sz="1500" dirty="0" err="1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Ponente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Questionnaires filled in by experts and beginners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Specific questions of interest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UEQ Analysis (User Experience</a:t>
            </a:r>
            <a:r>
              <a:rPr lang="en-GB" sz="1500" dirty="0" smtClean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)[6]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Rockwell"/>
              <a:buChar char="●"/>
            </a:pPr>
            <a:r>
              <a:rPr lang="en-GB" sz="15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Total of 17 samples</a:t>
            </a: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4">
            <a:alphaModFix/>
          </a:blip>
          <a:srcRect l="21568" t="6156" r="28873"/>
          <a:stretch/>
        </p:blipFill>
        <p:spPr>
          <a:xfrm>
            <a:off x="6595800" y="1085075"/>
            <a:ext cx="2289449" cy="3251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5">
            <a:alphaModFix/>
          </a:blip>
          <a:srcRect l="5834" t="21099" r="17695" b="17566"/>
          <a:stretch/>
        </p:blipFill>
        <p:spPr>
          <a:xfrm>
            <a:off x="4659400" y="3044975"/>
            <a:ext cx="3076024" cy="185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2228">
              <a:alpha val="80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238575" y="166875"/>
            <a:ext cx="20004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RESULTS</a:t>
            </a:r>
            <a:endParaRPr sz="25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327675" y="810375"/>
            <a:ext cx="65922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depending on the feedback design, which channels are more suitable to use, in your opinion</a:t>
            </a:r>
            <a:endParaRPr sz="160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67" name="Shape 46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25" y="1742500"/>
            <a:ext cx="4104276" cy="2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475" y="1742500"/>
            <a:ext cx="4222926" cy="29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2228">
              <a:alpha val="80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595050" y="257650"/>
            <a:ext cx="1785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 dirty="0"/>
              <a:t>RESULTS</a:t>
            </a:r>
            <a:endParaRPr sz="25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95050" y="810375"/>
            <a:ext cx="27381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Experts Questionnaire</a:t>
            </a:r>
            <a:endParaRPr sz="1600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50" y="1708025"/>
            <a:ext cx="7905750" cy="248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7" name="Shape 477"/>
          <p:cNvGraphicFramePr/>
          <p:nvPr/>
        </p:nvGraphicFramePr>
        <p:xfrm>
          <a:off x="125975" y="4194050"/>
          <a:ext cx="6519950" cy="609570"/>
        </p:xfrm>
        <a:graphic>
          <a:graphicData uri="http://schemas.openxmlformats.org/drawingml/2006/table">
            <a:tbl>
              <a:tblPr>
                <a:noFill/>
                <a:tableStyleId>{D0160711-0DAD-423C-8D9D-503C94F8028F}</a:tableStyleId>
              </a:tblPr>
              <a:tblGrid>
                <a:gridCol w="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Alpha Correlation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0.98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0.93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0.65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0.81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0.91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rgbClr val="F3F3F3"/>
                          </a:solidFill>
                        </a:rPr>
                        <a:t>0.93</a:t>
                      </a:r>
                      <a:endParaRPr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2228">
              <a:alpha val="80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645750" y="237475"/>
            <a:ext cx="19062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00"/>
              <a:t>RESULTS</a:t>
            </a:r>
            <a:endParaRPr sz="25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645750" y="810375"/>
            <a:ext cx="65922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Beginner Questionnaire</a:t>
            </a:r>
            <a:endParaRPr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485" name="Shape 485"/>
          <p:cNvGraphicFramePr/>
          <p:nvPr/>
        </p:nvGraphicFramePr>
        <p:xfrm>
          <a:off x="125975" y="4194050"/>
          <a:ext cx="6519950" cy="609570"/>
        </p:xfrm>
        <a:graphic>
          <a:graphicData uri="http://schemas.openxmlformats.org/drawingml/2006/table">
            <a:tbl>
              <a:tblPr>
                <a:noFill/>
                <a:tableStyleId>{D0160711-0DAD-423C-8D9D-503C94F8028F}</a:tableStyleId>
              </a:tblPr>
              <a:tblGrid>
                <a:gridCol w="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Alpha Correlation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0.89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0.88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0.81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0.45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0.89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</a:rPr>
                        <a:t>0.58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50" y="1697875"/>
            <a:ext cx="7583850" cy="24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B2228">
              <a:alpha val="509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724950" y="373120"/>
            <a:ext cx="76941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it-IT" sz="3600" b="1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POSSIBLE FUTURE PLAN</a:t>
            </a:r>
            <a:endParaRPr sz="3600" b="1" i="0" u="none" strike="noStrike" cap="none" dirty="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379501" y="2181750"/>
            <a:ext cx="14925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 err="1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Alternativechoice</a:t>
            </a:r>
            <a:r>
              <a:rPr lang="en-GB" sz="1800" b="1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 of technology</a:t>
            </a: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090596" y="2135050"/>
            <a:ext cx="10488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Getting real data</a:t>
            </a: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001445" y="2135050"/>
            <a:ext cx="1866344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Experi</a:t>
            </a:r>
            <a:r>
              <a:rPr lang="en-GB" sz="1800" b="1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ments with beginners and experts</a:t>
            </a: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6931572" y="2135050"/>
            <a:ext cx="2212427" cy="10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Further evaluations during&amp;after trial</a:t>
            </a: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266962" y="2269500"/>
            <a:ext cx="16707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CCCCCC"/>
                </a:solidFill>
                <a:latin typeface="Rockwell"/>
                <a:ea typeface="Rockwell"/>
                <a:cs typeface="Rockwell"/>
                <a:sym typeface="Rockwell"/>
              </a:rPr>
              <a:t>Mapping the data into feedbacks</a:t>
            </a:r>
            <a:endParaRPr sz="1800" b="1" i="0" u="none" strike="noStrike" cap="none" dirty="0">
              <a:solidFill>
                <a:srgbClr val="CCCCC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838200" y="796695"/>
            <a:ext cx="76941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 YOU FOR ATTENTION!</a:t>
            </a:r>
            <a:br>
              <a:rPr lang="en-GB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36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3903798" y="1834634"/>
            <a:ext cx="18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Any 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C6E78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0" y="-45342"/>
            <a:ext cx="9144000" cy="1272540"/>
          </a:xfrm>
          <a:prstGeom prst="rect">
            <a:avLst/>
          </a:prstGeom>
          <a:solidFill>
            <a:srgbClr val="0B2228">
              <a:alpha val="8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152400" y="136620"/>
            <a:ext cx="339654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REFERENCES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0" y="1194010"/>
            <a:ext cx="7915200" cy="377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References: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[1] N.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Schaffert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and K. Mattes, "Interactive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Sonification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in Rowing: Acoustic Feedback for On-Water Training," in IEEE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MultiMedia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vol. 22, no. 1, pp. 58-67, Jan.-Mar. 2015.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[2]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S.Nina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&amp;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M.Klaus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Influence of acoustic feedback on boat speed and crew synchronization in elite junior rowing. International Journal of Sports Science &amp; Coaching. 2016.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[3]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C.Daniel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S.Nina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M.Carlo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M.Klaus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A. Marco.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AccrowLive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: A Multiplatform Telemetry and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Sonification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Solution for Rowing. Procedia Engineering, 2014.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[4]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S.Roland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R.Georg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M. Laura,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R.Robert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W.Peter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“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Sonification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and haptic feedback in addition to visual feedback enhances complex motor task learning”, in Experimental Brain Research vol. 223, pp. 909-925, Mar.2015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[5] 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E.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Ruffaldi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M. Bergamasco, and S. S. S. Anna, “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Vibrotactile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Perception Assessment for a Rowing Training System,” pp. 350–355, 2009.</a:t>
            </a:r>
          </a:p>
          <a:p>
            <a:pPr marL="0" lvl="0" indent="0">
              <a:buClr>
                <a:srgbClr val="BFBFBF"/>
              </a:buClr>
              <a:buNone/>
            </a:pPr>
            <a:r>
              <a:rPr lang="en-GB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[6] 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Rauschenberger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M. S. P.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Medien-systempartner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M.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Schrepp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S. A. P. Ag, M. P. Cota, and S.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Olschner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“Efficient Measurement of the User Experience of Interactive Products . How to use the User Experience Questionnaire ( UEQ ). Example : Spanish Language Version,” Int. J. Interact.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Multimed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Artif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 </a:t>
            </a:r>
            <a:r>
              <a:rPr lang="en-GB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Intell</a:t>
            </a:r>
            <a:r>
              <a:rPr lang="en-GB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., vol. 2, pp. 39–45, 2013.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2228"/>
              </a:buClr>
              <a:buSzPts val="1300"/>
              <a:buFont typeface="Arial"/>
              <a:buNone/>
            </a:pPr>
            <a:r>
              <a:rPr lang="en-GB" sz="1600" b="1" i="0" u="none" strike="noStrike" cap="none" dirty="0" smtClean="0">
                <a:solidFill>
                  <a:srgbClr val="0B2228"/>
                </a:solidFill>
                <a:latin typeface="Teko"/>
                <a:ea typeface="Teko"/>
                <a:cs typeface="Teko"/>
                <a:sym typeface="Teko"/>
              </a:rPr>
              <a:t>Useful Links:</a:t>
            </a:r>
            <a:endParaRPr sz="1600" b="1" i="0" u="none" strike="noStrike" cap="none" dirty="0" smtClean="0">
              <a:solidFill>
                <a:srgbClr val="0B2228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</a:t>
            </a: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://www.sofirow.de/english.html</a:t>
            </a: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http://www.accrow.de/englisch.html</a:t>
            </a: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https://www.rowinginmotion.com/pricing/</a:t>
            </a: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http://www.rowingperformance.com/user-guide-and-q-and-a</a:t>
            </a: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http://www.concept2.com/service/software/other-apps</a:t>
            </a: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000" b="0" i="0" u="sng" strike="noStrike" cap="none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  <a:hlinkClick r:id="rId3"/>
              </a:rPr>
              <a:t>http://</a:t>
            </a:r>
            <a:r>
              <a:rPr lang="en-GB" sz="1000" b="0" i="0" u="sng" strike="noStrike" cap="none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  <a:hlinkClick r:id="rId3"/>
              </a:rPr>
              <a:t>www.technologist.eu/the-sports-revolution/</a:t>
            </a:r>
            <a:endParaRPr lang="en-GB" sz="1000" u="sng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US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G.P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 Kenyon and M.H. </a:t>
            </a:r>
            <a:r>
              <a:rPr lang="en-US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Thaut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“Rhythmic-driven Optimization of Motor Control”. </a:t>
            </a:r>
            <a:r>
              <a:rPr lang="en-US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Rhythm,music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 and the brain: Scientific Foundations and Clinical Applications, M.H. </a:t>
            </a:r>
            <a:r>
              <a:rPr lang="en-US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Thaut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, </a:t>
            </a:r>
            <a:r>
              <a:rPr lang="en-US" sz="1000" u="sng" dirty="0" err="1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ed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.,New York: Routledge Chapman &amp; Hall, 2008, pp.85-112</a:t>
            </a:r>
            <a:r>
              <a:rPr lang="en-US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US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https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://</a:t>
            </a:r>
            <a:r>
              <a:rPr lang="en-US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www.statista.com/statistics/189562/daily-engagement-of-the-us-poppulation-in-sportsand-exercise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US" sz="1000" u="sng" dirty="0" smtClean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https</a:t>
            </a:r>
            <a:r>
              <a:rPr lang="en-US" sz="1000" u="sng" dirty="0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://crossfitrowingblog.com/2015/04/24/breathing-technique-for-rowing/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000" b="0" i="0" u="sng" strike="noStrike" cap="none" dirty="0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457700" y="0"/>
            <a:ext cx="4686300" cy="5143500"/>
          </a:xfrm>
          <a:prstGeom prst="rect">
            <a:avLst/>
          </a:prstGeom>
          <a:solidFill>
            <a:srgbClr val="0B2228">
              <a:alpha val="9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625340" y="895350"/>
            <a:ext cx="451866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Reduce human error and improve coaching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High-tech materials for records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Wearables for speed and distance tracking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Nano sensors for muscles and joints activity detection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AI  for health monitoring, injuries prevention, performance analysis, virtual coaching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N.B. take into account doping fallacy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457700" y="156210"/>
            <a:ext cx="4708380" cy="73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TECH IN SPORTS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9144000" cy="288036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377830" y="202335"/>
            <a:ext cx="4388340" cy="67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CASE STUDY: ROWING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-25005" y="820797"/>
            <a:ext cx="4958850" cy="19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Old Olympic Sport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Easy to learn, hard to master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Full-body movements with rotational aspects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Balance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Movement range/quality → speed &amp; acceleration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Team-work → coordination &amp; synchronization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3020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5AD94"/>
              </a:buClr>
              <a:buSzPts val="11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 lot of research for smart solutions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l="5587" t="20456" r="23972"/>
          <a:stretch/>
        </p:blipFill>
        <p:spPr>
          <a:xfrm>
            <a:off x="4958850" y="861060"/>
            <a:ext cx="3962400" cy="191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4850464" y="2712838"/>
            <a:ext cx="4572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sng" strike="noStrike" cap="none">
                <a:solidFill>
                  <a:srgbClr val="BFBFBF"/>
                </a:solidFill>
                <a:latin typeface="Teko"/>
                <a:ea typeface="Teko"/>
                <a:cs typeface="Teko"/>
                <a:sym typeface="Teko"/>
              </a:rPr>
              <a:t>https://www.statista.com/statistics/606772/outdoor-water-sports-activity-by-participation-united-kingdom/</a:t>
            </a:r>
            <a:endParaRPr sz="900" b="0" i="0" u="sng" strike="noStrike" cap="none">
              <a:solidFill>
                <a:srgbClr val="BFBFB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0" y="0"/>
            <a:ext cx="486156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63680" y="281940"/>
            <a:ext cx="285672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STATE OF ART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0" y="559600"/>
            <a:ext cx="5090160" cy="25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Interactive Sonification in Rowing: an Application of Acoustic Feedback for On-Water Training[1]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single rower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measurements: boat acceleration &amp; speed 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Sofirow HW &amp; SW, loudspeakers( ~AccrowLive)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remote analysis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pitch to encode the acceleration feedback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perceived as functional and supportive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680" y="3204313"/>
            <a:ext cx="3467400" cy="179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0712" y="3823744"/>
            <a:ext cx="252095" cy="279964"/>
          </a:xfrm>
          <a:prstGeom prst="rect">
            <a:avLst/>
          </a:prstGeom>
          <a:solidFill>
            <a:srgbClr val="0B2228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282440" y="0"/>
            <a:ext cx="486156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282440" y="281940"/>
            <a:ext cx="328224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STATE OF ART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282440" y="868680"/>
            <a:ext cx="4861560" cy="427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Influence of acoustic feedback on boat speed  and crew synchronization in elite junior rowing[2]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15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team scenario 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15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measurement: force applied to the oars, angle of movement, velocity, acceleration, heart rate, blood lactate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15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Mobile Measuring System, sensors attached to the oars, Sofirow, HR monitors, loudspeakers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15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pitch as an acceleration feedback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15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improvement in synchronization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0943" y="3326512"/>
            <a:ext cx="1421209" cy="181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0"/>
            <a:ext cx="4861560" cy="5143500"/>
          </a:xfrm>
          <a:prstGeom prst="rect">
            <a:avLst/>
          </a:prstGeom>
          <a:solidFill>
            <a:srgbClr val="0B2228">
              <a:alpha val="9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99840" y="248055"/>
            <a:ext cx="335964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STATE OF ART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9840" y="889470"/>
            <a:ext cx="4761720" cy="417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Sonification and haptic feedback in addition to visual feedback enhances complex motor task learning[4]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virtual reality rowing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measurements: oar speed &amp; trajectory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simulation by CAVE, Unity, MATLAB, screens, headphones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environmental feedback + sonification of the oar speed + haptic oar drift resistance </a:t>
            </a:r>
            <a:endParaRPr sz="15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multimodal feedback enhanced the learning and immersion of the participants</a:t>
            </a: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188" y="12915"/>
            <a:ext cx="2663768" cy="197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E78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0" y="0"/>
            <a:ext cx="9144000" cy="1272540"/>
          </a:xfrm>
          <a:prstGeom prst="rect">
            <a:avLst/>
          </a:prstGeom>
          <a:solidFill>
            <a:srgbClr val="0B222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110363" y="297647"/>
            <a:ext cx="6880080" cy="78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en-GB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MARKET ANALYSIS</a:t>
            </a:r>
            <a:endParaRPr sz="255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431343" y="2015597"/>
            <a:ext cx="4008191" cy="306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None/>
            </a:pPr>
            <a:r>
              <a:rPr lang="en-GB" sz="1500" b="1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Rowing 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endParaRPr sz="1500" b="1" i="0" u="none" strike="noStrike" cap="none">
              <a:solidFill>
                <a:srgbClr val="BFBFB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Android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able to connect to several sensors(boat-mounted, arm-mounted, oar-mounted)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collect measurements related to the angles and trajectory of movements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●"/>
            </a:pPr>
            <a:r>
              <a:rPr lang="en-GB" sz="1500" b="0" i="0" u="none" strike="noStrike" cap="none">
                <a:solidFill>
                  <a:srgbClr val="BFBFBF"/>
                </a:solidFill>
                <a:latin typeface="Rockwell"/>
                <a:ea typeface="Rockwell"/>
                <a:cs typeface="Rockwell"/>
                <a:sym typeface="Rockwell"/>
              </a:rPr>
              <a:t>objective is to monitor and log the rowing session for further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43" y="743057"/>
            <a:ext cx="1125848" cy="107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921" y="1281146"/>
            <a:ext cx="3861869" cy="199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8495" y="3167356"/>
            <a:ext cx="3693687" cy="1912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/>
            </a:r>
            <a:br>
              <a:rPr lang="en-GB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1426</Words>
  <Application>Microsoft Office PowerPoint</Application>
  <PresentationFormat>On-screen Show (16:9)</PresentationFormat>
  <Paragraphs>338</Paragraphs>
  <Slides>37</Slides>
  <Notes>37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Rockwell</vt:lpstr>
      <vt:lpstr>Bookman Old Style</vt:lpstr>
      <vt:lpstr>Teko</vt:lpstr>
      <vt:lpstr>Damask</vt:lpstr>
      <vt:lpstr>GROW </vt:lpstr>
      <vt:lpstr>SPORTS IN OUR LIFE </vt:lpstr>
      <vt:lpstr>SPORTS IN OUR LIFE</vt:lpstr>
      <vt:lpstr>TECH IN SPORTS</vt:lpstr>
      <vt:lpstr>CASE STUDY: ROWING</vt:lpstr>
      <vt:lpstr>STATE OF ART</vt:lpstr>
      <vt:lpstr>STATE OF ART</vt:lpstr>
      <vt:lpstr>STATE OF ART</vt:lpstr>
      <vt:lpstr>MARKET ANALYSIS</vt:lpstr>
      <vt:lpstr>PowerPoint Presentation</vt:lpstr>
      <vt:lpstr>OUR IDEA</vt:lpstr>
      <vt:lpstr>OUR GOALS</vt:lpstr>
      <vt:lpstr>USER ANALYSIS</vt:lpstr>
      <vt:lpstr>USER ANALYSIS - Personas</vt:lpstr>
      <vt:lpstr>USER ANALYSIS - Personas</vt:lpstr>
      <vt:lpstr>TASK ANALYSIS - Facilitate &amp; Improve Rowing Experience </vt:lpstr>
      <vt:lpstr>DOMAIN ANALYSIS </vt:lpstr>
      <vt:lpstr>REQUIREMENTS</vt:lpstr>
      <vt:lpstr>1 SCENARIO - BEGINNER </vt:lpstr>
      <vt:lpstr>1 SCENARIO - BEGINNER Smartwatch interface   </vt:lpstr>
      <vt:lpstr>1 SCENARIO - BEGINNER Smartwatch interface   </vt:lpstr>
      <vt:lpstr>1 SCENARIO - BEGINNER Auditory Feedback   </vt:lpstr>
      <vt:lpstr>1 SCENARIO - BEGINNER Haptic Feedback   </vt:lpstr>
      <vt:lpstr>1 SCENARIO - BEGINNER Web-based interface   </vt:lpstr>
      <vt:lpstr>2 SCENARIO -  EXPERT </vt:lpstr>
      <vt:lpstr>2 SCENARIO - EXPERT Smartwatch interface   </vt:lpstr>
      <vt:lpstr>2 SCENARIO - EXPERT Smartwatch interface   </vt:lpstr>
      <vt:lpstr>2 SCENARIO - EXPERT Auditory Feedback   </vt:lpstr>
      <vt:lpstr>2 SCENARIO - EXPERT Haptic Feedback   </vt:lpstr>
      <vt:lpstr>2 SCENARIO - EXPERT Web-based interface   </vt:lpstr>
      <vt:lpstr>EVALUATION</vt:lpstr>
      <vt:lpstr>RESULTS</vt:lpstr>
      <vt:lpstr>RESULTS</vt:lpstr>
      <vt:lpstr>RESULTS</vt:lpstr>
      <vt:lpstr>POSSIBLE FUTURE PLAN</vt:lpstr>
      <vt:lpstr>THANK YOU FOR ATTENTION!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 </dc:title>
  <cp:lastModifiedBy>issa mouawad</cp:lastModifiedBy>
  <cp:revision>16</cp:revision>
  <dcterms:modified xsi:type="dcterms:W3CDTF">2018-06-01T12:47:22Z</dcterms:modified>
</cp:coreProperties>
</file>